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5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DA998B-FB9A-40F3-A589-A44911E2CAF3}" v="1" dt="2024-03-06T09:55:43.903"/>
    <p1510:client id="{F9AADDBB-1C69-4241-B650-81FDAC229DBD}" v="4" dt="2024-03-05T20:54:02.3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8" autoAdjust="0"/>
    <p:restoredTop sz="94660"/>
  </p:normalViewPr>
  <p:slideViewPr>
    <p:cSldViewPr snapToGrid="0">
      <p:cViewPr>
        <p:scale>
          <a:sx n="66" d="100"/>
          <a:sy n="66" d="100"/>
        </p:scale>
        <p:origin x="1464" y="4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Vicart" userId="c8a4fb317d1d1e99" providerId="LiveId" clId="{5DDA998B-FB9A-40F3-A589-A44911E2CAF3}"/>
    <pc:docChg chg="custSel modSld">
      <pc:chgData name="Paul Vicart" userId="c8a4fb317d1d1e99" providerId="LiveId" clId="{5DDA998B-FB9A-40F3-A589-A44911E2CAF3}" dt="2024-03-06T09:56:46.745" v="7" actId="1076"/>
      <pc:docMkLst>
        <pc:docMk/>
      </pc:docMkLst>
      <pc:sldChg chg="addSp delSp modSp mod">
        <pc:chgData name="Paul Vicart" userId="c8a4fb317d1d1e99" providerId="LiveId" clId="{5DDA998B-FB9A-40F3-A589-A44911E2CAF3}" dt="2024-03-06T09:55:51.934" v="3" actId="1076"/>
        <pc:sldMkLst>
          <pc:docMk/>
          <pc:sldMk cId="507226299" sldId="264"/>
        </pc:sldMkLst>
        <pc:spChg chg="add del mod">
          <ac:chgData name="Paul Vicart" userId="c8a4fb317d1d1e99" providerId="LiveId" clId="{5DDA998B-FB9A-40F3-A589-A44911E2CAF3}" dt="2024-03-06T09:55:43.903" v="1"/>
          <ac:spMkLst>
            <pc:docMk/>
            <pc:sldMk cId="507226299" sldId="264"/>
            <ac:spMk id="4" creationId="{28775EFE-F39D-4340-0BCA-B39F2586A3A8}"/>
          </ac:spMkLst>
        </pc:spChg>
        <pc:picChg chg="del">
          <ac:chgData name="Paul Vicart" userId="c8a4fb317d1d1e99" providerId="LiveId" clId="{5DDA998B-FB9A-40F3-A589-A44911E2CAF3}" dt="2024-03-06T09:55:41.280" v="0" actId="478"/>
          <ac:picMkLst>
            <pc:docMk/>
            <pc:sldMk cId="507226299" sldId="264"/>
            <ac:picMk id="5" creationId="{C9CF3645-C72D-6E87-4D52-E4314CE606B0}"/>
          </ac:picMkLst>
        </pc:picChg>
        <pc:picChg chg="add mod">
          <ac:chgData name="Paul Vicart" userId="c8a4fb317d1d1e99" providerId="LiveId" clId="{5DDA998B-FB9A-40F3-A589-A44911E2CAF3}" dt="2024-03-06T09:55:51.934" v="3" actId="1076"/>
          <ac:picMkLst>
            <pc:docMk/>
            <pc:sldMk cId="507226299" sldId="264"/>
            <ac:picMk id="7" creationId="{D2946524-2496-55BD-BE0A-EEC1BF0330C8}"/>
          </ac:picMkLst>
        </pc:picChg>
      </pc:sldChg>
      <pc:sldChg chg="addSp delSp modSp mod">
        <pc:chgData name="Paul Vicart" userId="c8a4fb317d1d1e99" providerId="LiveId" clId="{5DDA998B-FB9A-40F3-A589-A44911E2CAF3}" dt="2024-03-06T09:56:46.745" v="7" actId="1076"/>
        <pc:sldMkLst>
          <pc:docMk/>
          <pc:sldMk cId="2222022506" sldId="267"/>
        </pc:sldMkLst>
        <pc:spChg chg="add del mod">
          <ac:chgData name="Paul Vicart" userId="c8a4fb317d1d1e99" providerId="LiveId" clId="{5DDA998B-FB9A-40F3-A589-A44911E2CAF3}" dt="2024-03-06T09:56:38.836" v="5" actId="22"/>
          <ac:spMkLst>
            <pc:docMk/>
            <pc:sldMk cId="2222022506" sldId="267"/>
            <ac:spMk id="4" creationId="{97AB7B15-5228-0A40-0031-166D493EC46B}"/>
          </ac:spMkLst>
        </pc:spChg>
        <pc:picChg chg="del">
          <ac:chgData name="Paul Vicart" userId="c8a4fb317d1d1e99" providerId="LiveId" clId="{5DDA998B-FB9A-40F3-A589-A44911E2CAF3}" dt="2024-03-06T09:56:18.076" v="4" actId="478"/>
          <ac:picMkLst>
            <pc:docMk/>
            <pc:sldMk cId="2222022506" sldId="267"/>
            <ac:picMk id="5" creationId="{B8F188C9-B17B-25BF-C306-4E8D5CE7F768}"/>
          </ac:picMkLst>
        </pc:picChg>
        <pc:picChg chg="add mod ord">
          <ac:chgData name="Paul Vicart" userId="c8a4fb317d1d1e99" providerId="LiveId" clId="{5DDA998B-FB9A-40F3-A589-A44911E2CAF3}" dt="2024-03-06T09:56:46.745" v="7" actId="1076"/>
          <ac:picMkLst>
            <pc:docMk/>
            <pc:sldMk cId="2222022506" sldId="267"/>
            <ac:picMk id="7" creationId="{6C9FAB6C-2B80-038B-5A49-930AFE5F7C15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jp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28A9CE-22D7-78E1-EC4F-D10F528DD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669881-5FD7-21E6-47E7-BCFD71EF05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00713C-FAC2-B9BA-8DFA-77C7C024D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81592C-6CC9-90E8-51EA-8A25ACE7B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41D839-D941-9327-45DE-33BD32C0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199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8C68E0-0D45-FD3A-874C-D7B85729D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881111-0CEC-8F3F-6B45-3FE311654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1E0C55-5AE1-BE7B-0716-8072B2D4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BF86E7-E155-729E-809D-F40E767D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F6B200-3BD2-C82A-D5D2-5FF67087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592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29288D3-A911-D1EA-340B-969CD6366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D47C58-EF1B-DE16-6C36-F61181B95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D89D44-DA62-229F-E96E-E000570CC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843D96-8C17-B644-B250-F0AEEABC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91E7E0-7930-3231-9EE9-778C8644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71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4B9BAF-6C87-F79C-1B60-46BF9895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704C-B78B-C858-0FF5-C7F72A8C5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EC74A3-DA25-3E56-2AAE-690AAC40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E2B655-E7BC-2A20-29B1-8ADEAEA77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C32B91-24CD-7E9F-5C5C-3B40B4ECD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420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3AF67A-9FEB-DF1C-3509-916F180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E4355A-81BE-C0D9-6CA8-58D8ADDD5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03682C-1875-0F85-A63E-798B544F7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1E7B5-42CB-6FE1-978B-5EC8EBE5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16531F-3BF4-7290-40FB-5C620C85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2230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3527B-05F8-C504-8FAE-9A6CD143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4E3EE4-A3A6-1AF9-5959-3FA1EBCC6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1DA0CB4-B11A-CD60-038E-03660D22B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B57F5AC-52DC-F0DF-DA47-BA18D5EBF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71816E-DB91-5777-83B6-A979CD44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F3A00-85E7-13F2-CE8B-52E98477F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92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311EBB-5705-E2B2-BF1E-00396A226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CD663F-1D74-12E5-BC1C-16C83F285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798B4A-F5F5-ACA7-27FF-6D8DC3F28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2E6B1F9-C145-3108-5FF8-2771AA5BAA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E3E5C19-652B-F459-706E-8DA2B70CF3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1711A2-742F-660D-835F-9E11D826B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AE1F6EE-A474-5F43-F92D-FD754806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4BC1647-348A-979B-9196-FD00B3AE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116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32F78-1863-BD77-9B25-22905C298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90C3239-7F57-E8E3-416D-D8B97FAD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3AF4F6-B710-4312-88DA-A5CB81DA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D20821F-2BDF-4186-7940-AA1E47E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36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F521F64-1FBD-7E0D-5634-B48C5C122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A0FD3B4-61C5-DE0E-E67A-E0A3A758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8C8F75-4D7C-5238-876F-B28BE67A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3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6CDBB2-8EE4-0238-44B1-81C6EDA2B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549D5E-0144-3EE7-39DD-62AD28645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FC89670-96DD-A73F-4E3A-58AE06405A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168511-20CF-2F3C-D39A-55CBFC98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AE2A1BA-89F7-70AC-F31D-1FCB667C1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7DEA54-CA7C-1C68-6644-171C8E00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450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8FB06-C2FE-39C3-F684-563141451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D9283A4-A750-5B86-EF30-DB39ECE67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1738D5-8192-6487-D075-C84A320FB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F8B7B7B-AB11-138C-6250-F82D85793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3F4D6C-5AD3-8305-162B-1BCA00E54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29AC83-23A3-ADF0-818F-BCAF501D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00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2D0905B-9937-2E96-742F-9F39416C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BD4530-D8AD-54A0-3256-2F4D59655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B49307-EF81-55E7-C77E-8F0EC6F6C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B846D5-366B-B100-92BB-65BCA875F3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4D336C-A6B5-B0F5-DB55-955A616EF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2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de de couleur sur un tableau de circuits électroniques">
            <a:extLst>
              <a:ext uri="{FF2B5EF4-FFF2-40B4-BE49-F238E27FC236}">
                <a16:creationId xmlns:a16="http://schemas.microsoft.com/office/drawing/2014/main" id="{BC42A74B-6EE1-A0FC-5F99-6677F86EE4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159" r="-1" b="9913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8CBDD3D-944A-0A53-E0A0-1DF40C13A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 err="1">
                <a:solidFill>
                  <a:schemeClr val="bg1"/>
                </a:solidFill>
              </a:rPr>
              <a:t>Présentation</a:t>
            </a:r>
            <a:r>
              <a:rPr lang="en-US" sz="6600" dirty="0">
                <a:solidFill>
                  <a:schemeClr val="bg1"/>
                </a:solidFill>
              </a:rPr>
              <a:t> </a:t>
            </a:r>
            <a:r>
              <a:rPr lang="en-US" sz="6600" dirty="0" err="1">
                <a:solidFill>
                  <a:schemeClr val="bg1"/>
                </a:solidFill>
              </a:rPr>
              <a:t>projet</a:t>
            </a:r>
            <a:r>
              <a:rPr lang="en-US" sz="6600" dirty="0">
                <a:solidFill>
                  <a:schemeClr val="bg1"/>
                </a:solidFill>
              </a:rPr>
              <a:t> Arduino:</a:t>
            </a:r>
            <a:br>
              <a:rPr lang="en-US" sz="6600" dirty="0">
                <a:solidFill>
                  <a:schemeClr val="bg1"/>
                </a:solidFill>
              </a:rPr>
            </a:br>
            <a:r>
              <a:rPr lang="en-US" sz="6600" dirty="0">
                <a:solidFill>
                  <a:schemeClr val="bg1"/>
                </a:solidFill>
              </a:rPr>
              <a:t>Train </a:t>
            </a:r>
            <a:r>
              <a:rPr lang="en-US" sz="6600" dirty="0" err="1">
                <a:solidFill>
                  <a:schemeClr val="bg1"/>
                </a:solidFill>
              </a:rPr>
              <a:t>autonome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50E36D-E9FC-F4A3-4DC5-1BEABB7F6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chemeClr val="bg1"/>
                </a:solidFill>
              </a:rPr>
              <a:t>Bouzaida Nassim – Vicart Paul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7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5C3822F-AA88-5C76-BD4C-EB9D5D276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 circuit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D2946524-2496-55BD-BE0A-EEC1BF033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9970" y="1640523"/>
            <a:ext cx="8652059" cy="4866784"/>
          </a:xfrm>
        </p:spPr>
      </p:pic>
    </p:spTree>
    <p:extLst>
      <p:ext uri="{BB962C8B-B14F-4D97-AF65-F5344CB8AC3E}">
        <p14:creationId xmlns:p14="http://schemas.microsoft.com/office/powerpoint/2010/main" val="50722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FC730F-B059-0653-9CCB-13C8661D0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Fabrication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A5285B-3B73-8861-C349-C4615DD17BC0}"/>
              </a:ext>
            </a:extLst>
          </p:cNvPr>
          <p:cNvSpPr>
            <a:spLocks/>
          </p:cNvSpPr>
          <p:nvPr/>
        </p:nvSpPr>
        <p:spPr>
          <a:xfrm>
            <a:off x="838200" y="1929359"/>
            <a:ext cx="5181600" cy="435133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Respect des contraintes: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Largeur des rails -&gt; Voiture la plus compacte possible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Tenue de route -&gt; Roues crantées + roulette</a:t>
            </a:r>
          </a:p>
          <a:p>
            <a:pPr>
              <a:spcAft>
                <a:spcPts val="600"/>
              </a:spcAft>
            </a:pPr>
            <a:endParaRPr lang="fr-FR" sz="2400" dirty="0"/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Réaliser un mouvement circulaire à l’aide d’un seul moteur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fr-FR" sz="2400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2522460-F8E5-2B3D-A724-A2336CC77C83}"/>
              </a:ext>
            </a:extLst>
          </p:cNvPr>
          <p:cNvSpPr>
            <a:spLocks/>
          </p:cNvSpPr>
          <p:nvPr/>
        </p:nvSpPr>
        <p:spPr>
          <a:xfrm>
            <a:off x="6172200" y="1929359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 sz="27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Principe: Voiture à étages </a:t>
            </a:r>
          </a:p>
          <a:p>
            <a:pPr>
              <a:spcAft>
                <a:spcPts val="600"/>
              </a:spcAft>
            </a:pPr>
            <a:r>
              <a:rPr lang="fr-FR" sz="27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(étage 1: driver; étage deux: carte)</a:t>
            </a:r>
            <a:endParaRPr lang="fr-FR" sz="2700"/>
          </a:p>
        </p:txBody>
      </p:sp>
      <p:pic>
        <p:nvPicPr>
          <p:cNvPr id="6" name="Image 5" descr="Une image contenant capture d’écran, conception&#10;&#10;Description générée automatiquement">
            <a:extLst>
              <a:ext uri="{FF2B5EF4-FFF2-40B4-BE49-F238E27FC236}">
                <a16:creationId xmlns:a16="http://schemas.microsoft.com/office/drawing/2014/main" id="{FF192982-D91F-8B5D-612B-9DE631916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363" y="3473273"/>
            <a:ext cx="3801307" cy="28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10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8AC8E79-ECD6-4F34-BE5A-9F5E850E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2BE1BB-2AB2-4D7E-9E27-8D245181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A1615C-2156-4B15-BF3E-39794B37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97691"/>
            <a:ext cx="5378624" cy="6402614"/>
            <a:chOff x="-19221" y="197691"/>
            <a:chExt cx="5378624" cy="640261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AAA4B8-4E08-4663-9835-BA403F006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B4869D1-3E13-4881-A292-2F38ECC0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FEDB7CE-BB3D-4A0D-A73F-3117044F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6E0C6E1-7FBF-471E-849C-A54AF1D4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BFAA38-D910-41AD-BBED-0608E4AE7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97691"/>
              <a:ext cx="5378623" cy="6402614"/>
            </a:xfrm>
            <a:custGeom>
              <a:avLst/>
              <a:gdLst>
                <a:gd name="connsiteX0" fmla="*/ 2220349 w 5378623"/>
                <a:gd name="connsiteY0" fmla="*/ 67 h 6402614"/>
                <a:gd name="connsiteX1" fmla="*/ 3018161 w 5378623"/>
                <a:gd name="connsiteY1" fmla="*/ 108191 h 6402614"/>
                <a:gd name="connsiteX2" fmla="*/ 5265831 w 5378623"/>
                <a:gd name="connsiteY2" fmla="*/ 4066338 h 6402614"/>
                <a:gd name="connsiteX3" fmla="*/ 2912752 w 5378623"/>
                <a:gd name="connsiteY3" fmla="*/ 6386691 h 6402614"/>
                <a:gd name="connsiteX4" fmla="*/ 2840648 w 5378623"/>
                <a:gd name="connsiteY4" fmla="*/ 6402614 h 6402614"/>
                <a:gd name="connsiteX5" fmla="*/ 1474249 w 5378623"/>
                <a:gd name="connsiteY5" fmla="*/ 6402614 h 6402614"/>
                <a:gd name="connsiteX6" fmla="*/ 1340218 w 5378623"/>
                <a:gd name="connsiteY6" fmla="*/ 6370360 h 6402614"/>
                <a:gd name="connsiteX7" fmla="*/ 204687 w 5378623"/>
                <a:gd name="connsiteY7" fmla="*/ 5802379 h 6402614"/>
                <a:gd name="connsiteX8" fmla="*/ 0 w 5378623"/>
                <a:gd name="connsiteY8" fmla="*/ 5624181 h 6402614"/>
                <a:gd name="connsiteX9" fmla="*/ 0 w 5378623"/>
                <a:gd name="connsiteY9" fmla="*/ 5197118 h 6402614"/>
                <a:gd name="connsiteX10" fmla="*/ 120950 w 5378623"/>
                <a:gd name="connsiteY10" fmla="*/ 5327736 h 6402614"/>
                <a:gd name="connsiteX11" fmla="*/ 553277 w 5378623"/>
                <a:gd name="connsiteY11" fmla="*/ 5674143 h 6402614"/>
                <a:gd name="connsiteX12" fmla="*/ 1048951 w 5378623"/>
                <a:gd name="connsiteY12" fmla="*/ 5913372 h 6402614"/>
                <a:gd name="connsiteX13" fmla="*/ 1114406 w 5378623"/>
                <a:gd name="connsiteY13" fmla="*/ 5935664 h 6402614"/>
                <a:gd name="connsiteX14" fmla="*/ 1180375 w 5378623"/>
                <a:gd name="connsiteY14" fmla="*/ 5956470 h 6402614"/>
                <a:gd name="connsiteX15" fmla="*/ 1247107 w 5378623"/>
                <a:gd name="connsiteY15" fmla="*/ 5975278 h 6402614"/>
                <a:gd name="connsiteX16" fmla="*/ 1313053 w 5378623"/>
                <a:gd name="connsiteY16" fmla="*/ 5991905 h 6402614"/>
                <a:gd name="connsiteX17" fmla="*/ 1578771 w 5378623"/>
                <a:gd name="connsiteY17" fmla="*/ 6035400 h 6402614"/>
                <a:gd name="connsiteX18" fmla="*/ 2116969 w 5378623"/>
                <a:gd name="connsiteY18" fmla="*/ 6005033 h 6402614"/>
                <a:gd name="connsiteX19" fmla="*/ 2648341 w 5378623"/>
                <a:gd name="connsiteY19" fmla="*/ 5837212 h 6402614"/>
                <a:gd name="connsiteX20" fmla="*/ 3166862 w 5378623"/>
                <a:gd name="connsiteY20" fmla="*/ 5582136 h 6402614"/>
                <a:gd name="connsiteX21" fmla="*/ 3295551 w 5378623"/>
                <a:gd name="connsiteY21" fmla="*/ 5510900 h 6402614"/>
                <a:gd name="connsiteX22" fmla="*/ 3426292 w 5378623"/>
                <a:gd name="connsiteY22" fmla="*/ 5437546 h 6402614"/>
                <a:gd name="connsiteX23" fmla="*/ 3693498 w 5378623"/>
                <a:gd name="connsiteY23" fmla="*/ 5296779 h 6402614"/>
                <a:gd name="connsiteX24" fmla="*/ 3957511 w 5378623"/>
                <a:gd name="connsiteY24" fmla="*/ 5162806 h 6402614"/>
                <a:gd name="connsiteX25" fmla="*/ 4212170 w 5378623"/>
                <a:gd name="connsiteY25" fmla="*/ 5024936 h 6402614"/>
                <a:gd name="connsiteX26" fmla="*/ 4449651 w 5378623"/>
                <a:gd name="connsiteY26" fmla="*/ 4870986 h 6402614"/>
                <a:gd name="connsiteX27" fmla="*/ 4659728 w 5378623"/>
                <a:gd name="connsiteY27" fmla="*/ 4689640 h 6402614"/>
                <a:gd name="connsiteX28" fmla="*/ 4830457 w 5378623"/>
                <a:gd name="connsiteY28" fmla="*/ 4472596 h 6402614"/>
                <a:gd name="connsiteX29" fmla="*/ 4955705 w 5378623"/>
                <a:gd name="connsiteY29" fmla="*/ 4222268 h 6402614"/>
                <a:gd name="connsiteX30" fmla="*/ 4968352 w 5378623"/>
                <a:gd name="connsiteY30" fmla="*/ 4189141 h 6402614"/>
                <a:gd name="connsiteX31" fmla="*/ 4979564 w 5378623"/>
                <a:gd name="connsiteY31" fmla="*/ 4155400 h 6402614"/>
                <a:gd name="connsiteX32" fmla="*/ 4990913 w 5378623"/>
                <a:gd name="connsiteY32" fmla="*/ 4121577 h 6402614"/>
                <a:gd name="connsiteX33" fmla="*/ 5000865 w 5378623"/>
                <a:gd name="connsiteY33" fmla="*/ 4086570 h 6402614"/>
                <a:gd name="connsiteX34" fmla="*/ 5020612 w 5378623"/>
                <a:gd name="connsiteY34" fmla="*/ 4016281 h 6402614"/>
                <a:gd name="connsiteX35" fmla="*/ 5030486 w 5378623"/>
                <a:gd name="connsiteY35" fmla="*/ 3981137 h 6402614"/>
                <a:gd name="connsiteX36" fmla="*/ 5035423 w 5378623"/>
                <a:gd name="connsiteY36" fmla="*/ 3963565 h 6402614"/>
                <a:gd name="connsiteX37" fmla="*/ 5039507 w 5378623"/>
                <a:gd name="connsiteY37" fmla="*/ 3945765 h 6402614"/>
                <a:gd name="connsiteX38" fmla="*/ 5071597 w 5378623"/>
                <a:gd name="connsiteY38" fmla="*/ 3802972 h 6402614"/>
                <a:gd name="connsiteX39" fmla="*/ 5096108 w 5378623"/>
                <a:gd name="connsiteY39" fmla="*/ 3658610 h 6402614"/>
                <a:gd name="connsiteX40" fmla="*/ 5113299 w 5378623"/>
                <a:gd name="connsiteY40" fmla="*/ 3512985 h 6402614"/>
                <a:gd name="connsiteX41" fmla="*/ 5115328 w 5378623"/>
                <a:gd name="connsiteY41" fmla="*/ 3494749 h 6402614"/>
                <a:gd name="connsiteX42" fmla="*/ 5116446 w 5378623"/>
                <a:gd name="connsiteY42" fmla="*/ 3476502 h 6402614"/>
                <a:gd name="connsiteX43" fmla="*/ 5118711 w 5378623"/>
                <a:gd name="connsiteY43" fmla="*/ 3439898 h 6402614"/>
                <a:gd name="connsiteX44" fmla="*/ 5123270 w 5378623"/>
                <a:gd name="connsiteY44" fmla="*/ 3366583 h 6402614"/>
                <a:gd name="connsiteX45" fmla="*/ 5121172 w 5378623"/>
                <a:gd name="connsiteY45" fmla="*/ 3072860 h 6402614"/>
                <a:gd name="connsiteX46" fmla="*/ 5119473 w 5378623"/>
                <a:gd name="connsiteY46" fmla="*/ 3036121 h 6402614"/>
                <a:gd name="connsiteX47" fmla="*/ 5116244 w 5378623"/>
                <a:gd name="connsiteY47" fmla="*/ 2999552 h 6402614"/>
                <a:gd name="connsiteX48" fmla="*/ 5109221 w 5378623"/>
                <a:gd name="connsiteY48" fmla="*/ 2926379 h 6402614"/>
                <a:gd name="connsiteX49" fmla="*/ 5089643 w 5378623"/>
                <a:gd name="connsiteY49" fmla="*/ 2780639 h 6402614"/>
                <a:gd name="connsiteX50" fmla="*/ 5084078 w 5378623"/>
                <a:gd name="connsiteY50" fmla="*/ 2744255 h 6402614"/>
                <a:gd name="connsiteX51" fmla="*/ 5077785 w 5378623"/>
                <a:gd name="connsiteY51" fmla="*/ 2708026 h 6402614"/>
                <a:gd name="connsiteX52" fmla="*/ 5063128 w 5378623"/>
                <a:gd name="connsiteY52" fmla="*/ 2636053 h 6402614"/>
                <a:gd name="connsiteX53" fmla="*/ 5047530 w 5378623"/>
                <a:gd name="connsiteY53" fmla="*/ 2564176 h 6402614"/>
                <a:gd name="connsiteX54" fmla="*/ 5028967 w 5378623"/>
                <a:gd name="connsiteY54" fmla="*/ 2493127 h 6402614"/>
                <a:gd name="connsiteX55" fmla="*/ 4822623 w 5378623"/>
                <a:gd name="connsiteY55" fmla="*/ 1944830 h 6402614"/>
                <a:gd name="connsiteX56" fmla="*/ 4108183 w 5378623"/>
                <a:gd name="connsiteY56" fmla="*/ 1038170 h 6402614"/>
                <a:gd name="connsiteX57" fmla="*/ 3638213 w 5378623"/>
                <a:gd name="connsiteY57" fmla="*/ 712395 h 6402614"/>
                <a:gd name="connsiteX58" fmla="*/ 3575480 w 5378623"/>
                <a:gd name="connsiteY58" fmla="*/ 678662 h 6402614"/>
                <a:gd name="connsiteX59" fmla="*/ 3512574 w 5378623"/>
                <a:gd name="connsiteY59" fmla="*/ 645577 h 6402614"/>
                <a:gd name="connsiteX60" fmla="*/ 3448603 w 5378623"/>
                <a:gd name="connsiteY60" fmla="*/ 614757 h 6402614"/>
                <a:gd name="connsiteX61" fmla="*/ 3416617 w 5378623"/>
                <a:gd name="connsiteY61" fmla="*/ 599347 h 6402614"/>
                <a:gd name="connsiteX62" fmla="*/ 3384352 w 5378623"/>
                <a:gd name="connsiteY62" fmla="*/ 584559 h 6402614"/>
                <a:gd name="connsiteX63" fmla="*/ 3254088 w 5378623"/>
                <a:gd name="connsiteY63" fmla="*/ 529021 h 6402614"/>
                <a:gd name="connsiteX64" fmla="*/ 3121640 w 5378623"/>
                <a:gd name="connsiteY64" fmla="*/ 479505 h 6402614"/>
                <a:gd name="connsiteX65" fmla="*/ 2987193 w 5378623"/>
                <a:gd name="connsiteY65" fmla="*/ 436176 h 6402614"/>
                <a:gd name="connsiteX66" fmla="*/ 2851296 w 5378623"/>
                <a:gd name="connsiteY66" fmla="*/ 398256 h 6402614"/>
                <a:gd name="connsiteX67" fmla="*/ 2573611 w 5378623"/>
                <a:gd name="connsiteY67" fmla="*/ 336717 h 6402614"/>
                <a:gd name="connsiteX68" fmla="*/ 2014208 w 5378623"/>
                <a:gd name="connsiteY68" fmla="*/ 276896 h 6402614"/>
                <a:gd name="connsiteX69" fmla="*/ 1457097 w 5378623"/>
                <a:gd name="connsiteY69" fmla="*/ 322828 h 6402614"/>
                <a:gd name="connsiteX70" fmla="*/ 914684 w 5378623"/>
                <a:gd name="connsiteY70" fmla="*/ 486648 h 6402614"/>
                <a:gd name="connsiteX71" fmla="*/ 848661 w 5378623"/>
                <a:gd name="connsiteY71" fmla="*/ 515093 h 6402614"/>
                <a:gd name="connsiteX72" fmla="*/ 782834 w 5378623"/>
                <a:gd name="connsiteY72" fmla="*/ 544519 h 6402614"/>
                <a:gd name="connsiteX73" fmla="*/ 717715 w 5378623"/>
                <a:gd name="connsiteY73" fmla="*/ 575988 h 6402614"/>
                <a:gd name="connsiteX74" fmla="*/ 653112 w 5378623"/>
                <a:gd name="connsiteY74" fmla="*/ 608523 h 6402614"/>
                <a:gd name="connsiteX75" fmla="*/ 406671 w 5378623"/>
                <a:gd name="connsiteY75" fmla="*/ 756246 h 6402614"/>
                <a:gd name="connsiteX76" fmla="*/ 191033 w 5378623"/>
                <a:gd name="connsiteY76" fmla="*/ 942131 h 6402614"/>
                <a:gd name="connsiteX77" fmla="*/ 143339 w 5378623"/>
                <a:gd name="connsiteY77" fmla="*/ 996006 h 6402614"/>
                <a:gd name="connsiteX78" fmla="*/ 98848 w 5378623"/>
                <a:gd name="connsiteY78" fmla="*/ 1053288 h 6402614"/>
                <a:gd name="connsiteX79" fmla="*/ 56083 w 5378623"/>
                <a:gd name="connsiteY79" fmla="*/ 1112657 h 6402614"/>
                <a:gd name="connsiteX80" fmla="*/ 14889 w 5378623"/>
                <a:gd name="connsiteY80" fmla="*/ 1173837 h 6402614"/>
                <a:gd name="connsiteX81" fmla="*/ 0 w 5378623"/>
                <a:gd name="connsiteY81" fmla="*/ 1198088 h 6402614"/>
                <a:gd name="connsiteX82" fmla="*/ 0 w 5378623"/>
                <a:gd name="connsiteY82" fmla="*/ 888809 h 6402614"/>
                <a:gd name="connsiteX83" fmla="*/ 88781 w 5378623"/>
                <a:gd name="connsiteY83" fmla="*/ 802825 h 6402614"/>
                <a:gd name="connsiteX84" fmla="*/ 2220349 w 5378623"/>
                <a:gd name="connsiteY84" fmla="*/ 67 h 640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378623" h="6402614">
                  <a:moveTo>
                    <a:pt x="2220349" y="67"/>
                  </a:moveTo>
                  <a:cubicBezTo>
                    <a:pt x="2484151" y="1784"/>
                    <a:pt x="2751801" y="36820"/>
                    <a:pt x="3018161" y="108191"/>
                  </a:cubicBezTo>
                  <a:cubicBezTo>
                    <a:pt x="4722867" y="564965"/>
                    <a:pt x="5729192" y="2337049"/>
                    <a:pt x="5265831" y="4066338"/>
                  </a:cubicBezTo>
                  <a:cubicBezTo>
                    <a:pt x="4947269" y="5255224"/>
                    <a:pt x="4017004" y="6114300"/>
                    <a:pt x="2912752" y="6386691"/>
                  </a:cubicBezTo>
                  <a:lnTo>
                    <a:pt x="2840648" y="6402614"/>
                  </a:lnTo>
                  <a:lnTo>
                    <a:pt x="1474249" y="6402614"/>
                  </a:lnTo>
                  <a:lnTo>
                    <a:pt x="1340218" y="6370360"/>
                  </a:lnTo>
                  <a:cubicBezTo>
                    <a:pt x="914042" y="6256167"/>
                    <a:pt x="531514" y="6059766"/>
                    <a:pt x="204687" y="5802379"/>
                  </a:cubicBezTo>
                  <a:lnTo>
                    <a:pt x="0" y="5624181"/>
                  </a:lnTo>
                  <a:lnTo>
                    <a:pt x="0" y="5197118"/>
                  </a:lnTo>
                  <a:lnTo>
                    <a:pt x="120950" y="5327736"/>
                  </a:lnTo>
                  <a:cubicBezTo>
                    <a:pt x="253827" y="5458395"/>
                    <a:pt x="397634" y="5575985"/>
                    <a:pt x="553277" y="5674143"/>
                  </a:cubicBezTo>
                  <a:cubicBezTo>
                    <a:pt x="708978" y="5772084"/>
                    <a:pt x="875421" y="5851690"/>
                    <a:pt x="1048951" y="5913372"/>
                  </a:cubicBezTo>
                  <a:cubicBezTo>
                    <a:pt x="1070860" y="5920750"/>
                    <a:pt x="1092382" y="5928719"/>
                    <a:pt x="1114406" y="5935664"/>
                  </a:cubicBezTo>
                  <a:lnTo>
                    <a:pt x="1180375" y="5956470"/>
                  </a:lnTo>
                  <a:lnTo>
                    <a:pt x="1247107" y="5975278"/>
                  </a:lnTo>
                  <a:cubicBezTo>
                    <a:pt x="1269462" y="5981848"/>
                    <a:pt x="1291029" y="5986236"/>
                    <a:pt x="1313053" y="5991905"/>
                  </a:cubicBezTo>
                  <a:cubicBezTo>
                    <a:pt x="1400808" y="6012869"/>
                    <a:pt x="1489584" y="6027036"/>
                    <a:pt x="1578771" y="6035400"/>
                  </a:cubicBezTo>
                  <a:cubicBezTo>
                    <a:pt x="1757312" y="6051941"/>
                    <a:pt x="1937844" y="6040152"/>
                    <a:pt x="2116969" y="6005033"/>
                  </a:cubicBezTo>
                  <a:cubicBezTo>
                    <a:pt x="2296104" y="5969454"/>
                    <a:pt x="2473717" y="5910978"/>
                    <a:pt x="2648341" y="5837212"/>
                  </a:cubicBezTo>
                  <a:cubicBezTo>
                    <a:pt x="2823148" y="5763610"/>
                    <a:pt x="2995347" y="5675863"/>
                    <a:pt x="3166862" y="5582136"/>
                  </a:cubicBezTo>
                  <a:cubicBezTo>
                    <a:pt x="3209843" y="5558645"/>
                    <a:pt x="3252667" y="5534880"/>
                    <a:pt x="3295551" y="5510900"/>
                  </a:cubicBezTo>
                  <a:lnTo>
                    <a:pt x="3426292" y="5437546"/>
                  </a:lnTo>
                  <a:cubicBezTo>
                    <a:pt x="3515217" y="5388460"/>
                    <a:pt x="3604599" y="5341930"/>
                    <a:pt x="3693498" y="5296779"/>
                  </a:cubicBezTo>
                  <a:lnTo>
                    <a:pt x="3957511" y="5162806"/>
                  </a:lnTo>
                  <a:cubicBezTo>
                    <a:pt x="4044259" y="5118005"/>
                    <a:pt x="4129592" y="5072941"/>
                    <a:pt x="4212170" y="5024936"/>
                  </a:cubicBezTo>
                  <a:cubicBezTo>
                    <a:pt x="4294563" y="4976766"/>
                    <a:pt x="4374532" y="4926554"/>
                    <a:pt x="4449651" y="4870986"/>
                  </a:cubicBezTo>
                  <a:cubicBezTo>
                    <a:pt x="4524973" y="4815937"/>
                    <a:pt x="4596075" y="4756163"/>
                    <a:pt x="4659728" y="4689640"/>
                  </a:cubicBezTo>
                  <a:cubicBezTo>
                    <a:pt x="4723566" y="4623283"/>
                    <a:pt x="4780828" y="4550758"/>
                    <a:pt x="4830457" y="4472596"/>
                  </a:cubicBezTo>
                  <a:cubicBezTo>
                    <a:pt x="4880087" y="4394434"/>
                    <a:pt x="4921716" y="4310302"/>
                    <a:pt x="4955705" y="4222268"/>
                  </a:cubicBezTo>
                  <a:lnTo>
                    <a:pt x="4968352" y="4189141"/>
                  </a:lnTo>
                  <a:lnTo>
                    <a:pt x="4979564" y="4155400"/>
                  </a:lnTo>
                  <a:lnTo>
                    <a:pt x="4990913" y="4121577"/>
                  </a:lnTo>
                  <a:cubicBezTo>
                    <a:pt x="4994441" y="4110119"/>
                    <a:pt x="4997522" y="4098194"/>
                    <a:pt x="5000865" y="4086570"/>
                  </a:cubicBezTo>
                  <a:lnTo>
                    <a:pt x="5020612" y="4016281"/>
                  </a:lnTo>
                  <a:lnTo>
                    <a:pt x="5030486" y="3981137"/>
                  </a:lnTo>
                  <a:lnTo>
                    <a:pt x="5035423" y="3963565"/>
                  </a:lnTo>
                  <a:lnTo>
                    <a:pt x="5039507" y="3945765"/>
                  </a:lnTo>
                  <a:cubicBezTo>
                    <a:pt x="5050088" y="3898175"/>
                    <a:pt x="5061308" y="3850756"/>
                    <a:pt x="5071597" y="3802972"/>
                  </a:cubicBezTo>
                  <a:lnTo>
                    <a:pt x="5096108" y="3658610"/>
                  </a:lnTo>
                  <a:cubicBezTo>
                    <a:pt x="5102684" y="3610180"/>
                    <a:pt x="5107604" y="3561536"/>
                    <a:pt x="5113299" y="3512985"/>
                  </a:cubicBezTo>
                  <a:lnTo>
                    <a:pt x="5115328" y="3494749"/>
                  </a:lnTo>
                  <a:lnTo>
                    <a:pt x="5116446" y="3476502"/>
                  </a:lnTo>
                  <a:lnTo>
                    <a:pt x="5118711" y="3439898"/>
                  </a:lnTo>
                  <a:lnTo>
                    <a:pt x="5123270" y="3366583"/>
                  </a:lnTo>
                  <a:cubicBezTo>
                    <a:pt x="5126606" y="3268829"/>
                    <a:pt x="5127431" y="3170634"/>
                    <a:pt x="5121172" y="3072860"/>
                  </a:cubicBezTo>
                  <a:lnTo>
                    <a:pt x="5119473" y="3036121"/>
                  </a:lnTo>
                  <a:cubicBezTo>
                    <a:pt x="5118968" y="3023930"/>
                    <a:pt x="5117310" y="3011778"/>
                    <a:pt x="5116244" y="2999552"/>
                  </a:cubicBezTo>
                  <a:lnTo>
                    <a:pt x="5109221" y="2926379"/>
                  </a:lnTo>
                  <a:cubicBezTo>
                    <a:pt x="5105544" y="2877404"/>
                    <a:pt x="5096760" y="2829145"/>
                    <a:pt x="5089643" y="2780639"/>
                  </a:cubicBezTo>
                  <a:lnTo>
                    <a:pt x="5084078" y="2744255"/>
                  </a:lnTo>
                  <a:cubicBezTo>
                    <a:pt x="5082420" y="2732104"/>
                    <a:pt x="5080412" y="2719974"/>
                    <a:pt x="5077785" y="2708026"/>
                  </a:cubicBezTo>
                  <a:lnTo>
                    <a:pt x="5063128" y="2636053"/>
                  </a:lnTo>
                  <a:cubicBezTo>
                    <a:pt x="5057902" y="2612048"/>
                    <a:pt x="5053511" y="2587920"/>
                    <a:pt x="5047530" y="2564176"/>
                  </a:cubicBezTo>
                  <a:lnTo>
                    <a:pt x="5028967" y="2493127"/>
                  </a:lnTo>
                  <a:cubicBezTo>
                    <a:pt x="4979424" y="2303537"/>
                    <a:pt x="4909775" y="2119458"/>
                    <a:pt x="4822623" y="1944830"/>
                  </a:cubicBezTo>
                  <a:cubicBezTo>
                    <a:pt x="4648947" y="1594931"/>
                    <a:pt x="4401749" y="1285261"/>
                    <a:pt x="4108183" y="1038170"/>
                  </a:cubicBezTo>
                  <a:cubicBezTo>
                    <a:pt x="3961444" y="914460"/>
                    <a:pt x="3803854" y="805232"/>
                    <a:pt x="3638213" y="712395"/>
                  </a:cubicBezTo>
                  <a:lnTo>
                    <a:pt x="3575480" y="678662"/>
                  </a:lnTo>
                  <a:cubicBezTo>
                    <a:pt x="3554450" y="667578"/>
                    <a:pt x="3534194" y="655311"/>
                    <a:pt x="3512574" y="645577"/>
                  </a:cubicBezTo>
                  <a:lnTo>
                    <a:pt x="3448603" y="614757"/>
                  </a:lnTo>
                  <a:lnTo>
                    <a:pt x="3416617" y="599347"/>
                  </a:lnTo>
                  <a:cubicBezTo>
                    <a:pt x="3406000" y="594185"/>
                    <a:pt x="3395413" y="588913"/>
                    <a:pt x="3384352" y="584559"/>
                  </a:cubicBezTo>
                  <a:cubicBezTo>
                    <a:pt x="3340850" y="566062"/>
                    <a:pt x="3297707" y="547083"/>
                    <a:pt x="3254088" y="529021"/>
                  </a:cubicBezTo>
                  <a:cubicBezTo>
                    <a:pt x="3209736" y="512847"/>
                    <a:pt x="3165607" y="496270"/>
                    <a:pt x="3121640" y="479505"/>
                  </a:cubicBezTo>
                  <a:lnTo>
                    <a:pt x="2987193" y="436176"/>
                  </a:lnTo>
                  <a:cubicBezTo>
                    <a:pt x="2942116" y="422708"/>
                    <a:pt x="2896575" y="410968"/>
                    <a:pt x="2851296" y="398256"/>
                  </a:cubicBezTo>
                  <a:cubicBezTo>
                    <a:pt x="2759507" y="375285"/>
                    <a:pt x="2666373" y="353923"/>
                    <a:pt x="2573611" y="336717"/>
                  </a:cubicBezTo>
                  <a:cubicBezTo>
                    <a:pt x="2387776" y="301762"/>
                    <a:pt x="2200839" y="280304"/>
                    <a:pt x="2014208" y="276896"/>
                  </a:cubicBezTo>
                  <a:cubicBezTo>
                    <a:pt x="1827605" y="273381"/>
                    <a:pt x="1641223" y="288238"/>
                    <a:pt x="1457097" y="322828"/>
                  </a:cubicBezTo>
                  <a:cubicBezTo>
                    <a:pt x="1272912" y="357634"/>
                    <a:pt x="1091595" y="413727"/>
                    <a:pt x="914684" y="486648"/>
                  </a:cubicBezTo>
                  <a:lnTo>
                    <a:pt x="848661" y="515093"/>
                  </a:lnTo>
                  <a:cubicBezTo>
                    <a:pt x="826573" y="524592"/>
                    <a:pt x="804281" y="533573"/>
                    <a:pt x="782834" y="544519"/>
                  </a:cubicBezTo>
                  <a:lnTo>
                    <a:pt x="717715" y="575988"/>
                  </a:lnTo>
                  <a:cubicBezTo>
                    <a:pt x="696005" y="586632"/>
                    <a:pt x="673986" y="596729"/>
                    <a:pt x="653112" y="608523"/>
                  </a:cubicBezTo>
                  <a:cubicBezTo>
                    <a:pt x="568070" y="653782"/>
                    <a:pt x="483901" y="700897"/>
                    <a:pt x="406671" y="756246"/>
                  </a:cubicBezTo>
                  <a:cubicBezTo>
                    <a:pt x="327441" y="809669"/>
                    <a:pt x="256836" y="872706"/>
                    <a:pt x="191033" y="942131"/>
                  </a:cubicBezTo>
                  <a:cubicBezTo>
                    <a:pt x="175048" y="959988"/>
                    <a:pt x="159064" y="977846"/>
                    <a:pt x="143339" y="996006"/>
                  </a:cubicBezTo>
                  <a:lnTo>
                    <a:pt x="98848" y="1053288"/>
                  </a:lnTo>
                  <a:cubicBezTo>
                    <a:pt x="83542" y="1072023"/>
                    <a:pt x="70312" y="1092822"/>
                    <a:pt x="56083" y="1112657"/>
                  </a:cubicBezTo>
                  <a:cubicBezTo>
                    <a:pt x="42010" y="1132765"/>
                    <a:pt x="27965" y="1152765"/>
                    <a:pt x="14889" y="1173837"/>
                  </a:cubicBezTo>
                  <a:lnTo>
                    <a:pt x="0" y="1198088"/>
                  </a:lnTo>
                  <a:lnTo>
                    <a:pt x="0" y="888809"/>
                  </a:lnTo>
                  <a:lnTo>
                    <a:pt x="88781" y="802825"/>
                  </a:lnTo>
                  <a:cubicBezTo>
                    <a:pt x="672175" y="289643"/>
                    <a:pt x="1428944" y="-5083"/>
                    <a:pt x="2220349" y="6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36435319-CA22-CF76-0EC2-23B31BF5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121701"/>
            <a:ext cx="3476488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Code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6C9FAB6C-2B80-038B-5A49-930AFE5F7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0716" y="600894"/>
            <a:ext cx="2969191" cy="5596208"/>
          </a:xfrm>
        </p:spPr>
      </p:pic>
    </p:spTree>
    <p:extLst>
      <p:ext uri="{BB962C8B-B14F-4D97-AF65-F5344CB8AC3E}">
        <p14:creationId xmlns:p14="http://schemas.microsoft.com/office/powerpoint/2010/main" val="222202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51BBF14-DB26-E845-E888-C52F9C197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fr-FR" sz="4000"/>
              <a:t>Les rails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4" descr="Une image contenant arche&#10;&#10;Description générée automatiquement">
            <a:extLst>
              <a:ext uri="{FF2B5EF4-FFF2-40B4-BE49-F238E27FC236}">
                <a16:creationId xmlns:a16="http://schemas.microsoft.com/office/drawing/2014/main" id="{6269A60F-5045-C320-CFA6-1F9B0BCF4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58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E81490-9F4A-F3E6-2304-53985194E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fr-FR" sz="2400" dirty="0"/>
              <a:t>Deux rails: un pour la voiture, l’autre pour le bras</a:t>
            </a:r>
          </a:p>
          <a:p>
            <a:r>
              <a:rPr lang="fr-FR" sz="2400" dirty="0"/>
              <a:t>Contrainte de largeur et de poids</a:t>
            </a:r>
          </a:p>
        </p:txBody>
      </p:sp>
    </p:spTree>
    <p:extLst>
      <p:ext uri="{BB962C8B-B14F-4D97-AF65-F5344CB8AC3E}">
        <p14:creationId xmlns:p14="http://schemas.microsoft.com/office/powerpoint/2010/main" val="1499533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B7962F-8CCB-A227-A91A-732CAB41B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061131"/>
            <a:ext cx="9144000" cy="2387600"/>
          </a:xfrm>
        </p:spPr>
        <p:txBody>
          <a:bodyPr/>
          <a:lstStyle/>
          <a:p>
            <a:r>
              <a:rPr lang="fr-FR" dirty="0"/>
              <a:t>Partie pince </a:t>
            </a:r>
          </a:p>
        </p:txBody>
      </p:sp>
      <p:pic>
        <p:nvPicPr>
          <p:cNvPr id="7" name="Image 6" descr="Une image contenant mur, intérieur, équipement&#10;&#10;Description générée automatiquement">
            <a:extLst>
              <a:ext uri="{FF2B5EF4-FFF2-40B4-BE49-F238E27FC236}">
                <a16:creationId xmlns:a16="http://schemas.microsoft.com/office/drawing/2014/main" id="{14CA5347-3909-56F9-C6AD-F60A1ADF7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218" y="1480457"/>
            <a:ext cx="6686248" cy="50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3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3100DB-1A7D-8733-00AF-C57C55A9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98" y="345167"/>
            <a:ext cx="10515600" cy="7332889"/>
          </a:xfrm>
        </p:spPr>
        <p:txBody>
          <a:bodyPr>
            <a:normAutofit/>
          </a:bodyPr>
          <a:lstStyle/>
          <a:p>
            <a:r>
              <a:rPr lang="fr-FR" dirty="0"/>
              <a:t>Les mouvements que le bras doit réaliser :</a:t>
            </a:r>
          </a:p>
          <a:p>
            <a:pPr marL="0" indent="0">
              <a:buNone/>
            </a:pPr>
            <a:r>
              <a:rPr lang="fr-FR" dirty="0"/>
              <a:t>                               -tourner à 360°</a:t>
            </a:r>
          </a:p>
          <a:p>
            <a:pPr marL="0" indent="0">
              <a:buNone/>
            </a:pPr>
            <a:r>
              <a:rPr lang="fr-FR" dirty="0"/>
              <a:t>                               -monter/descendre la pince</a:t>
            </a:r>
          </a:p>
          <a:p>
            <a:pPr marL="0" indent="0">
              <a:buNone/>
            </a:pPr>
            <a:r>
              <a:rPr lang="fr-FR" dirty="0"/>
              <a:t>                               -fermer/ouvrir la pince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Réalisation d’une maquette en carton pour répondre à ces attentes avant de réaliser le bras en bois 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 descr="Une image contenant outil, machine, automate, jouet&#10;&#10;Description générée automatiquement">
            <a:extLst>
              <a:ext uri="{FF2B5EF4-FFF2-40B4-BE49-F238E27FC236}">
                <a16:creationId xmlns:a16="http://schemas.microsoft.com/office/drawing/2014/main" id="{06F6FC93-CDC4-AA55-9D6E-0FF3AF443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3" y="2467430"/>
            <a:ext cx="4363960" cy="32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12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DF1E0-3452-1DF7-7104-3383125DE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maquette</a:t>
            </a:r>
          </a:p>
        </p:txBody>
      </p:sp>
      <p:pic>
        <p:nvPicPr>
          <p:cNvPr id="4" name="Espace réservé du contenu 3" descr="Une image contenant jouet, boîte, intérieur, personne&#10;&#10;Description générée automatiquement">
            <a:extLst>
              <a:ext uri="{FF2B5EF4-FFF2-40B4-BE49-F238E27FC236}">
                <a16:creationId xmlns:a16="http://schemas.microsoft.com/office/drawing/2014/main" id="{7CDED490-11F5-7B54-C76A-8BE00881B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6" r="26158"/>
          <a:stretch/>
        </p:blipFill>
        <p:spPr bwMode="auto">
          <a:xfrm>
            <a:off x="975021" y="1690688"/>
            <a:ext cx="2486137" cy="22444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1CB048E-A186-4B39-D7E3-AFAA3A1EA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" r="519" b="-299"/>
          <a:stretch/>
        </p:blipFill>
        <p:spPr>
          <a:xfrm>
            <a:off x="856170" y="4120441"/>
            <a:ext cx="2871445" cy="23541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FA6FFBD-FCDE-0F4A-53C0-87E13F2EEE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12808" y="1618794"/>
            <a:ext cx="2819548" cy="2114661"/>
          </a:xfrm>
          <a:prstGeom prst="rect">
            <a:avLst/>
          </a:prstGeom>
        </p:spPr>
      </p:pic>
      <p:pic>
        <p:nvPicPr>
          <p:cNvPr id="7" name="Image 6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99E3E834-D587-E04E-6708-5393690297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640" b="21840"/>
          <a:stretch/>
        </p:blipFill>
        <p:spPr>
          <a:xfrm>
            <a:off x="4729426" y="4236671"/>
            <a:ext cx="3104624" cy="212173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88A2046-733F-D2E2-7754-45C7D53CF3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54" t="7851" r="29688" b="9075"/>
          <a:stretch/>
        </p:blipFill>
        <p:spPr>
          <a:xfrm>
            <a:off x="5038670" y="1841461"/>
            <a:ext cx="2486136" cy="224443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678B217-18FE-B296-E1DC-BE9EFADC9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0017" y="4236671"/>
            <a:ext cx="2525813" cy="189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2B0A5-F2C4-FB78-E2E4-08FFDBE8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Rotation a 360°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5E579D-1B20-9DEF-803E-5561C916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r-FR" dirty="0"/>
              <a:t>Utilisation d’un moteur continu</a:t>
            </a:r>
          </a:p>
          <a:p>
            <a:endParaRPr lang="fr-FR" dirty="0"/>
          </a:p>
          <a:p>
            <a:r>
              <a:rPr lang="fr-FR" dirty="0"/>
              <a:t>Contraintes:- l’ensemble des composant du bras doivent être en    rotation  </a:t>
            </a:r>
          </a:p>
          <a:p>
            <a:pPr marL="0" indent="0">
              <a:buNone/>
            </a:pPr>
            <a:r>
              <a:rPr lang="fr-FR" dirty="0"/>
              <a:t>                             -le bras doit être en équilibre sur le socle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Pour varier la vitesse: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0C6A96E-227F-9089-C17D-26F278477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236" y="1027906"/>
            <a:ext cx="1447800" cy="1714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87B4DD4-0253-558D-81EF-04DF1427A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418" y="4858544"/>
            <a:ext cx="3489939" cy="19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28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143C77-FCB4-2F16-27A8-A5862E3D1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Monter/Descendre la pince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C75C11-8DD6-7E18-42E9-DFBF35608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Contrainte  : le moteur ne peut plus se lever à partir d’un certain poids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FE39EB-AD8F-6FD3-EF97-2BE539A61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93" y="3949510"/>
            <a:ext cx="1981372" cy="171922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A1DB26E-03F4-2BA9-119C-620A64CF2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286" y="3782781"/>
            <a:ext cx="2286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319C94-4250-6F6F-C0C2-05432097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Fermer/Ouvrir la pince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6E6408-5A51-D1E3-9D21-55EDB1D78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Mécanisme avec des disques dentés: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La pince est équipée de plateforme capable de porter le rail</a:t>
            </a:r>
          </a:p>
        </p:txBody>
      </p:sp>
      <p:pic>
        <p:nvPicPr>
          <p:cNvPr id="9" name="Image 8" descr="Une image contenant mur, intérieur, art&#10;&#10;Description générée automatiquement">
            <a:extLst>
              <a:ext uri="{FF2B5EF4-FFF2-40B4-BE49-F238E27FC236}">
                <a16:creationId xmlns:a16="http://schemas.microsoft.com/office/drawing/2014/main" id="{4D02CAE2-B353-E638-9DCA-F16D32AF06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1" r="6780"/>
          <a:stretch/>
        </p:blipFill>
        <p:spPr>
          <a:xfrm rot="5400000">
            <a:off x="7205890" y="2315484"/>
            <a:ext cx="2960914" cy="2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24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093CCDA-20CC-7AE4-ADC9-4EF23B76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 sz="5400"/>
              <a:t>Partie Voiture sur rails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11F8C7-8F8F-3256-C061-4F626AFFD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fr-FR" sz="2200"/>
              <a:t>La voiture</a:t>
            </a:r>
          </a:p>
          <a:p>
            <a:endParaRPr lang="fr-FR" sz="2200"/>
          </a:p>
          <a:p>
            <a:pPr marL="0" indent="0">
              <a:buNone/>
            </a:pPr>
            <a:r>
              <a:rPr lang="fr-FR" sz="2200"/>
              <a:t>Objectif: rouler sur le rail de manière ‘infinie’.</a:t>
            </a:r>
          </a:p>
        </p:txBody>
      </p:sp>
      <p:pic>
        <p:nvPicPr>
          <p:cNvPr id="5" name="Image 4" descr="Une image contenant boîte, fournitures de bureau, Approvisionnement général, texte&#10;&#10;Description générée automatiquement">
            <a:extLst>
              <a:ext uri="{FF2B5EF4-FFF2-40B4-BE49-F238E27FC236}">
                <a16:creationId xmlns:a16="http://schemas.microsoft.com/office/drawing/2014/main" id="{CAD49CB6-7EF7-9686-35BD-7D4D96F3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3" r="2461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3691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4" descr="Électronique">
            <a:extLst>
              <a:ext uri="{FF2B5EF4-FFF2-40B4-BE49-F238E27FC236}">
                <a16:creationId xmlns:a16="http://schemas.microsoft.com/office/drawing/2014/main" id="{FF516443-E541-576E-4E49-38367B5E4E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B94C8F-3442-1F3F-04B5-1D7B26808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09" y="1071350"/>
            <a:ext cx="4775162" cy="1339382"/>
          </a:xfrm>
        </p:spPr>
        <p:txBody>
          <a:bodyPr>
            <a:normAutofit/>
          </a:bodyPr>
          <a:lstStyle/>
          <a:p>
            <a:pPr algn="ctr"/>
            <a:r>
              <a:rPr lang="fr-FR" sz="3600"/>
              <a:t>Les composants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521643-B4A9-2DD0-2C0D-1F14F57DA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319" y="2547257"/>
            <a:ext cx="4458446" cy="3109740"/>
          </a:xfrm>
        </p:spPr>
        <p:txBody>
          <a:bodyPr anchor="ctr">
            <a:normAutofit/>
          </a:bodyPr>
          <a:lstStyle/>
          <a:p>
            <a:r>
              <a:rPr lang="fr-FR" sz="2000"/>
              <a:t>Carte arduino uno</a:t>
            </a:r>
          </a:p>
          <a:p>
            <a:r>
              <a:rPr lang="fr-FR" sz="2000"/>
              <a:t>Driver L298N</a:t>
            </a:r>
          </a:p>
          <a:p>
            <a:r>
              <a:rPr lang="fr-FR" sz="2000"/>
              <a:t>Moteur pas à pas</a:t>
            </a:r>
          </a:p>
          <a:p>
            <a:r>
              <a:rPr lang="fr-FR" sz="2000"/>
              <a:t>Batterie 12V 1200A</a:t>
            </a:r>
          </a:p>
        </p:txBody>
      </p:sp>
    </p:spTree>
    <p:extLst>
      <p:ext uri="{BB962C8B-B14F-4D97-AF65-F5344CB8AC3E}">
        <p14:creationId xmlns:p14="http://schemas.microsoft.com/office/powerpoint/2010/main" val="37116582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250</Words>
  <Application>Microsoft Office PowerPoint</Application>
  <PresentationFormat>Grand écran</PresentationFormat>
  <Paragraphs>62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Thème Office</vt:lpstr>
      <vt:lpstr>Présentation projet Arduino: Train autonome</vt:lpstr>
      <vt:lpstr>Partie pince </vt:lpstr>
      <vt:lpstr>Présentation PowerPoint</vt:lpstr>
      <vt:lpstr>La maquette</vt:lpstr>
      <vt:lpstr>Rotation a 360°</vt:lpstr>
      <vt:lpstr>Monter/Descendre la pince</vt:lpstr>
      <vt:lpstr>Fermer/Ouvrir la pince </vt:lpstr>
      <vt:lpstr>Partie Voiture sur rails</vt:lpstr>
      <vt:lpstr>Les composants</vt:lpstr>
      <vt:lpstr>Le circuit</vt:lpstr>
      <vt:lpstr>Fabrication</vt:lpstr>
      <vt:lpstr>Code</vt:lpstr>
      <vt:lpstr>Les rails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Partie pince</dc:title>
  <dc:creator>Nassim Bouzaida</dc:creator>
  <cp:lastModifiedBy>Paul Vicart</cp:lastModifiedBy>
  <cp:revision>2</cp:revision>
  <dcterms:created xsi:type="dcterms:W3CDTF">2024-03-05T19:51:21Z</dcterms:created>
  <dcterms:modified xsi:type="dcterms:W3CDTF">2024-03-06T09:56:47Z</dcterms:modified>
</cp:coreProperties>
</file>

<file path=docProps/thumbnail.jpeg>
</file>